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91" r:id="rId1"/>
  </p:sldMasterIdLst>
  <p:notesMasterIdLst>
    <p:notesMasterId r:id="rId11"/>
  </p:notesMasterIdLst>
  <p:sldIdLst>
    <p:sldId id="262" r:id="rId2"/>
    <p:sldId id="263" r:id="rId3"/>
    <p:sldId id="265" r:id="rId4"/>
    <p:sldId id="266" r:id="rId5"/>
    <p:sldId id="267" r:id="rId6"/>
    <p:sldId id="264" r:id="rId7"/>
    <p:sldId id="269" r:id="rId8"/>
    <p:sldId id="268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CF39"/>
    <a:srgbClr val="652C90"/>
    <a:srgbClr val="034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79"/>
    <p:restoredTop sz="94648"/>
  </p:normalViewPr>
  <p:slideViewPr>
    <p:cSldViewPr snapToGrid="0" snapToObjects="1">
      <p:cViewPr varScale="1">
        <p:scale>
          <a:sx n="124" d="100"/>
          <a:sy n="124" d="100"/>
        </p:scale>
        <p:origin x="82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B980B-A051-5042-A199-B77431CF73D3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AEE19-6760-F547-8467-920A15216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394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AEE19-6760-F547-8467-920A152162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4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AEE19-6760-F547-8467-920A152162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347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563880"/>
            <a:ext cx="8240108" cy="56821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81192" y="3936453"/>
            <a:ext cx="7989752" cy="1033133"/>
          </a:xfrm>
          <a:ln>
            <a:noFill/>
          </a:ln>
          <a:effectLst/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5175772"/>
            <a:ext cx="7989752" cy="590321"/>
          </a:xfrm>
          <a:ln>
            <a:noFill/>
          </a:ln>
        </p:spPr>
        <p:txBody>
          <a:bodyPr anchor="t">
            <a:normAutofit/>
          </a:bodyPr>
          <a:lstStyle>
            <a:lvl1pPr marL="0" indent="0" algn="ctr">
              <a:buNone/>
              <a:defRPr sz="1600" cap="all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639224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C9E7A96-434B-7C49-AFFC-CD2B710B4004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6387916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2023, FLLTutorials.com. Last Edit 6/01/2023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6392242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B45051-E032-1249-AC8B-C5EB1B15FB4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5280" y="563880"/>
            <a:ext cx="8488680" cy="291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232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8DCC753B-DA6E-674F-87AA-54EEE62286B5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FLLTutorials.com. Last Edit 6/01/2023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562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A728D2B-336E-7842-A2DE-876B2F4752BF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FLLTutorials.com. Last Edit 6/01/2023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903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81810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687475"/>
            <a:ext cx="7989752" cy="5967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91" y="1505583"/>
            <a:ext cx="8238707" cy="4353215"/>
          </a:xfrm>
        </p:spPr>
        <p:txBody>
          <a:bodyPr anchor="t"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E510904-FE82-B349-843E-834D82D577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59327" y="6392242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89F0A68-CCAC-C44F-85FC-A9111323ED98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48965D5-4E22-4D4C-B0D3-4AEC70083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387916"/>
            <a:ext cx="487058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2023, FLLTutorials.com. Last Edit 6/01/2023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5AB5AFF-5E76-4041-B3D5-669547C0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00476" y="6392242"/>
            <a:ext cx="770468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172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2362C45-CC3C-1C41-89EF-9E39AB823873}"/>
              </a:ext>
            </a:extLst>
          </p:cNvPr>
          <p:cNvSpPr txBox="1">
            <a:spLocks/>
          </p:cNvSpPr>
          <p:nvPr/>
        </p:nvSpPr>
        <p:spPr>
          <a:xfrm>
            <a:off x="5559327" y="63922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Last Edit: </a:t>
            </a:r>
            <a:fld id="{B61BEF0D-F0BB-DE4B-95CE-6DB70DBA9567}" type="datetimeFigureOut">
              <a:rPr lang="en-US" smtClean="0"/>
              <a:pPr/>
              <a:t>8/23/2023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9E8FBED-B055-2A4A-8E32-9CB6B48C25B3}"/>
              </a:ext>
            </a:extLst>
          </p:cNvPr>
          <p:cNvSpPr txBox="1">
            <a:spLocks/>
          </p:cNvSpPr>
          <p:nvPr/>
        </p:nvSpPr>
        <p:spPr>
          <a:xfrm>
            <a:off x="581192" y="6387916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 cap="all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Copyright 2018, FLL TUTORIALS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A884034-3EBB-704E-AFCD-9611BBBEBA37}"/>
              </a:ext>
            </a:extLst>
          </p:cNvPr>
          <p:cNvSpPr txBox="1">
            <a:spLocks/>
          </p:cNvSpPr>
          <p:nvPr/>
        </p:nvSpPr>
        <p:spPr>
          <a:xfrm>
            <a:off x="7800476" y="6392242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8B4863E-0B48-4B45-9DDC-EB52C1436871}"/>
              </a:ext>
            </a:extLst>
          </p:cNvPr>
          <p:cNvSpPr/>
          <p:nvPr userDrawn="1"/>
        </p:nvSpPr>
        <p:spPr>
          <a:xfrm>
            <a:off x="2381" y="6270965"/>
            <a:ext cx="9141619" cy="64008"/>
          </a:xfrm>
          <a:prstGeom prst="rect">
            <a:avLst/>
          </a:prstGeom>
          <a:solidFill>
            <a:srgbClr val="24CF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1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E2012EDC-49C2-0A4F-AEDD-C8F089B956C6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FLLTutorials.com. Last Edit 6/01/2023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11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7F852C74-B171-F34C-A808-76FCADD44AFC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FLLTutorials.com. Last Edit 6/01/2023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427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EA3FCC78-3583-0A44-807A-CBC49B4EBD26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FLLTutorials.com. Last Edit 6/01/2023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948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05A91B27-BF4D-4F4B-A2EC-53F56046BB55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FLLTutorials.com. Last Edit 6/01/2023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184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CCFCC75-D900-0B45-B8DE-86808520726A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2023, FLLTutorials.com. Last Edit 6/01/2023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783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6C2BC4A4-5CA5-0F41-9546-2A60EE13BDF8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FLLTutorials.com. Last Edit 6/01/2023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001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AAE8D72-8133-BD4C-9ABB-B6CCBBAC2C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59327" y="639224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62B4C53-BEBD-234B-8687-F817CE49C9EE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CAB9BFBD-8489-AA40-9E3F-B3F63A8BD5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1192" y="6387916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2023, FLLTutorials.com. Last Edit 6/01/2023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B04709EF-0344-434E-8D31-15D41ADEE4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00476" y="6392242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948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ss-ya_QVZQ" TargetMode="External"/><Relationship Id="rId2" Type="http://schemas.openxmlformats.org/officeDocument/2006/relationships/hyperlink" Target="https://www.youtube.com/watch?v=E_JsBhN2dD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Xox8MgzXo0" TargetMode="External"/><Relationship Id="rId2" Type="http://schemas.openxmlformats.org/officeDocument/2006/relationships/hyperlink" Target="https://www.youtube.com/watch?v=Q3S1chdLhhw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ltutorials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/>
              <a:t>Cum faceți cercetarea</a:t>
            </a:r>
            <a:r>
              <a:rPr lang="en-US" dirty="0"/>
              <a:t>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SESHAN BROTHERS</a:t>
            </a:r>
          </a:p>
        </p:txBody>
      </p:sp>
    </p:spTree>
    <p:extLst>
      <p:ext uri="{BB962C8B-B14F-4D97-AF65-F5344CB8AC3E}">
        <p14:creationId xmlns:p14="http://schemas.microsoft.com/office/powerpoint/2010/main" val="583941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CA1CDE75-7463-B05E-B4CF-E94F9A3BB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ce</a:t>
            </a:r>
            <a:r>
              <a:rPr lang="en-US" dirty="0"/>
              <a:t> s</a:t>
            </a:r>
            <a:r>
              <a:rPr lang="ro-RO" dirty="0"/>
              <a:t>ă înveți acest proces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F2E9E-7CF8-34EC-0DDE-A553BF77A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237" y="1809138"/>
            <a:ext cx="8238707" cy="4353215"/>
          </a:xfrm>
        </p:spPr>
        <p:txBody>
          <a:bodyPr>
            <a:normAutofit fontScale="85000" lnSpcReduction="20000"/>
          </a:bodyPr>
          <a:lstStyle/>
          <a:p>
            <a:r>
              <a:rPr lang="ro-RO" dirty="0"/>
              <a:t>Mai mulți elevi din </a:t>
            </a:r>
            <a:r>
              <a:rPr lang="en-US" i="1" dirty="0"/>
              <a:t>FIRST</a:t>
            </a:r>
            <a:r>
              <a:rPr lang="en-US" dirty="0"/>
              <a:t> LEGO League Challenge </a:t>
            </a:r>
            <a:r>
              <a:rPr lang="ro-RO" dirty="0"/>
              <a:t>nu au fost învățati cum să facă cercetare</a:t>
            </a:r>
            <a:r>
              <a:rPr lang="en-US" dirty="0"/>
              <a:t>. </a:t>
            </a:r>
          </a:p>
          <a:p>
            <a:r>
              <a:rPr lang="ro-RO" dirty="0"/>
              <a:t>Discuțiile despre cum să realizați cercetarea sunt un pas important înainte de a trimite elevii la librărie sau pe internet pentru a face cercetarea pentru Proiectul de Inovare. </a:t>
            </a:r>
            <a:endParaRPr lang="en-US" dirty="0"/>
          </a:p>
          <a:p>
            <a:r>
              <a:rPr lang="ro-RO" dirty="0"/>
              <a:t>Securitatea online este de asemenea un lucru de ținut seama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F1FC83-529E-A016-D7C3-D3961A7A2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387916"/>
            <a:ext cx="4870585" cy="365125"/>
          </a:xfrm>
        </p:spPr>
        <p:txBody>
          <a:bodyPr/>
          <a:lstStyle/>
          <a:p>
            <a:r>
              <a:rPr lang="en-US"/>
              <a:t>© 2023, FLLTutorials.com. Last Edit 6/01/2023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02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76100-4C58-DC06-CA59-E32C931E7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Cele 5 mari părți ale cercetării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B5ED7-070F-7729-D030-CADBFECB1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6/01/2023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2BA629-99B9-BBEA-479D-C18D5EF67E6E}"/>
              </a:ext>
            </a:extLst>
          </p:cNvPr>
          <p:cNvSpPr/>
          <p:nvPr/>
        </p:nvSpPr>
        <p:spPr>
          <a:xfrm>
            <a:off x="832139" y="1949358"/>
            <a:ext cx="3387304" cy="84949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/>
              <a:t>Dezvoltarea de cuvinte cheie</a:t>
            </a:r>
            <a:r>
              <a:rPr lang="en-US" dirty="0"/>
              <a:t>/</a:t>
            </a:r>
            <a:r>
              <a:rPr lang="ro-RO" dirty="0"/>
              <a:t>Termeni căutați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203F96C-49E4-4E28-F101-C2120FCA568F}"/>
              </a:ext>
            </a:extLst>
          </p:cNvPr>
          <p:cNvSpPr/>
          <p:nvPr/>
        </p:nvSpPr>
        <p:spPr>
          <a:xfrm>
            <a:off x="5087072" y="1949358"/>
            <a:ext cx="3387304" cy="84949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/>
              <a:t>Alegerea surselor de încredere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C2AC63-E7BF-D64A-3CDB-4BE3520C683B}"/>
              </a:ext>
            </a:extLst>
          </p:cNvPr>
          <p:cNvSpPr/>
          <p:nvPr/>
        </p:nvSpPr>
        <p:spPr>
          <a:xfrm>
            <a:off x="832139" y="3416843"/>
            <a:ext cx="3387304" cy="84949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/>
              <a:t>Învățați să luați notițe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E97D73-472B-1980-73C7-89FC91D71F5D}"/>
              </a:ext>
            </a:extLst>
          </p:cNvPr>
          <p:cNvSpPr/>
          <p:nvPr/>
        </p:nvSpPr>
        <p:spPr>
          <a:xfrm>
            <a:off x="5087072" y="3356982"/>
            <a:ext cx="3387304" cy="84949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/>
              <a:t>Citează sursele tale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874886-E8DB-0C17-FC91-7FFB62FB311F}"/>
              </a:ext>
            </a:extLst>
          </p:cNvPr>
          <p:cNvSpPr/>
          <p:nvPr/>
        </p:nvSpPr>
        <p:spPr>
          <a:xfrm>
            <a:off x="2878348" y="4764606"/>
            <a:ext cx="3387304" cy="84949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/>
              <a:t>Împărtășește cercetarea</a:t>
            </a:r>
            <a:r>
              <a:rPr lang="en-US" dirty="0"/>
              <a:t>/Re</a:t>
            </a:r>
            <a:r>
              <a:rPr lang="ro-RO" dirty="0"/>
              <a:t>z</a:t>
            </a:r>
            <a:r>
              <a:rPr lang="en-US" dirty="0"/>
              <a:t>ult</a:t>
            </a:r>
            <a:r>
              <a:rPr lang="ro-RO" dirty="0"/>
              <a:t>atele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624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76100-4C58-DC06-CA59-E32C931E7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687475"/>
            <a:ext cx="7989752" cy="596796"/>
          </a:xfrm>
        </p:spPr>
        <p:txBody>
          <a:bodyPr/>
          <a:lstStyle/>
          <a:p>
            <a:r>
              <a:rPr lang="ro-RO" dirty="0"/>
              <a:t>Selectați cuvinte cheie</a:t>
            </a:r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7086FE32-CEC1-B45C-A931-08A4EBC0F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o-RO" dirty="0"/>
              <a:t>Ce cuvinte cheie utilizați în căutarea voastră este ceea ce contează</a:t>
            </a:r>
            <a:endParaRPr lang="en-US" dirty="0"/>
          </a:p>
          <a:p>
            <a:r>
              <a:rPr lang="ro-RO" dirty="0"/>
              <a:t>În timp ce adulții sunt familiarizați cu căutarea anumitor topic-uri, elevii pot să nu fie.</a:t>
            </a:r>
            <a:endParaRPr lang="en-US" dirty="0"/>
          </a:p>
          <a:p>
            <a:r>
              <a:rPr lang="ro-RO" dirty="0"/>
              <a:t>Studiați informațiile despre Provocarea sezonului împreună și subliniați termenii importanți care pot fi utilizați în căutările cu cuvinte cheie</a:t>
            </a:r>
            <a:endParaRPr lang="en-US" dirty="0"/>
          </a:p>
          <a:p>
            <a:r>
              <a:rPr lang="ro-RO" dirty="0"/>
              <a:t>Trebuie să existe un mentor cu care să faceți câteva căutări exemplu împreună pentru a vedea ce surse apar</a:t>
            </a:r>
            <a:r>
              <a:rPr lang="en-US" dirty="0"/>
              <a:t>.</a:t>
            </a:r>
          </a:p>
          <a:p>
            <a:r>
              <a:rPr lang="ro-RO" dirty="0"/>
              <a:t>Vizionează acest video</a:t>
            </a:r>
            <a:r>
              <a:rPr lang="en-US" dirty="0"/>
              <a:t>: https://www.youtube.com/watch?v=ttaPomA5xUE&amp;feature=youtu.be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B5ED7-070F-7729-D030-CADBFECB1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387916"/>
            <a:ext cx="4870585" cy="365125"/>
          </a:xfrm>
        </p:spPr>
        <p:txBody>
          <a:bodyPr/>
          <a:lstStyle/>
          <a:p>
            <a:r>
              <a:rPr lang="en-US"/>
              <a:t>© 2023, FLLTutorials.com. Last Edit 6/01/2023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882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66F2F-B280-E388-6E96-C195A553B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dirty="0"/>
              <a:t>Utilizați surse de încredere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2E44B-6288-87F7-D5A2-C716324A0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91" y="1505583"/>
            <a:ext cx="8256997" cy="2794659"/>
          </a:xfrm>
        </p:spPr>
        <p:txBody>
          <a:bodyPr>
            <a:normAutofit fontScale="55000" lnSpcReduction="20000"/>
          </a:bodyPr>
          <a:lstStyle/>
          <a:p>
            <a:r>
              <a:rPr lang="ro-RO" dirty="0"/>
              <a:t>Nu toate sursele sunt egale. Unele surse sunt doar opinii</a:t>
            </a:r>
            <a:r>
              <a:rPr lang="en-US" dirty="0"/>
              <a:t> (e.g. Twitter post, personal blog) </a:t>
            </a:r>
            <a:r>
              <a:rPr lang="ro-RO" dirty="0"/>
              <a:t>și altele sunt validate de cercetări</a:t>
            </a:r>
            <a:r>
              <a:rPr lang="en-US" dirty="0"/>
              <a:t> (e.g. </a:t>
            </a:r>
            <a:r>
              <a:rPr lang="ro-RO" dirty="0"/>
              <a:t>lucrări științifice</a:t>
            </a:r>
            <a:r>
              <a:rPr lang="en-US" dirty="0"/>
              <a:t>)</a:t>
            </a:r>
          </a:p>
          <a:p>
            <a:r>
              <a:rPr lang="ro-RO" dirty="0"/>
              <a:t>Pentru o echipă tânără</a:t>
            </a:r>
            <a:r>
              <a:rPr lang="en-US" dirty="0"/>
              <a:t>, </a:t>
            </a:r>
            <a:r>
              <a:rPr lang="ro-RO" dirty="0"/>
              <a:t>mentorul poate crea un subset de resurse care sunt de încredere</a:t>
            </a:r>
            <a:endParaRPr lang="en-US" dirty="0"/>
          </a:p>
          <a:p>
            <a:r>
              <a:rPr lang="ro-RO" dirty="0"/>
              <a:t>Urmărește acest video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https://www.youtube.com/watch?v=E_JsBhN2dDM</a:t>
            </a:r>
            <a:endParaRPr lang="en-US" dirty="0"/>
          </a:p>
          <a:p>
            <a:r>
              <a:rPr lang="ro-RO" dirty="0"/>
              <a:t>Urmărește acest video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https://www.youtube.com/watch?v=Zss-ya_QVZQ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DECF01-50EA-5FA9-3297-BB88F0165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6/01/2023</a:t>
            </a:r>
            <a:endParaRPr lang="en-US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A9D34D82-0C77-CD7D-5EBB-192D25154F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728" y="4517633"/>
            <a:ext cx="3119167" cy="1652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68B66CE-AD6E-4CC1-D484-FFB18E4136A0}"/>
              </a:ext>
            </a:extLst>
          </p:cNvPr>
          <p:cNvSpPr txBox="1"/>
          <p:nvPr/>
        </p:nvSpPr>
        <p:spPr>
          <a:xfrm>
            <a:off x="5900895" y="5524194"/>
            <a:ext cx="251668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ro-RO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Imagine sursă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 University of Washington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761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D5D79-700C-78FD-A7D0-63347DFF9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Luați notițe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56C2D-AAAD-12A7-4F37-E798E45D1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92" y="1505583"/>
            <a:ext cx="4437818" cy="4353215"/>
          </a:xfrm>
        </p:spPr>
        <p:txBody>
          <a:bodyPr>
            <a:normAutofit fontScale="62500" lnSpcReduction="20000"/>
          </a:bodyPr>
          <a:lstStyle/>
          <a:p>
            <a:r>
              <a:rPr lang="ro-RO" dirty="0"/>
              <a:t>Să iei notițe este o abilitate</a:t>
            </a:r>
            <a:r>
              <a:rPr lang="en-US" dirty="0"/>
              <a:t>– </a:t>
            </a:r>
            <a:r>
              <a:rPr lang="ro-RO" dirty="0"/>
              <a:t>nu vrei să scrii foarte mult sau prea puțin</a:t>
            </a:r>
            <a:r>
              <a:rPr lang="en-US" dirty="0"/>
              <a:t>.</a:t>
            </a:r>
          </a:p>
          <a:p>
            <a:r>
              <a:rPr lang="ro-RO" dirty="0"/>
              <a:t>Vrei de asemenea să înveți diferența dintre a cita pe cineva sau a parafraza munca cuiva.</a:t>
            </a:r>
            <a:endParaRPr lang="en-US" dirty="0"/>
          </a:p>
          <a:p>
            <a:r>
              <a:rPr lang="ro-RO" dirty="0"/>
              <a:t>Urmărește acest video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https://www.youtube.com/watch?v=Q3S1chdLhhw</a:t>
            </a:r>
            <a:endParaRPr lang="en-US" dirty="0"/>
          </a:p>
          <a:p>
            <a:r>
              <a:rPr lang="ro-RO" dirty="0"/>
              <a:t>Urmărește acest video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https://www.youtube.com/watch?v=4Xox8MgzXo0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1CA13C-A9C6-88AC-5940-38009F24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6/01/2023</a:t>
            </a:r>
            <a:endParaRPr lang="en-US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67243996-A270-2B33-E3A8-EAACAD3D12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1777" y="1731899"/>
            <a:ext cx="3244133" cy="181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0BD37A6-DC56-D530-D8E5-75767A41228C}"/>
              </a:ext>
            </a:extLst>
          </p:cNvPr>
          <p:cNvSpPr txBox="1"/>
          <p:nvPr/>
        </p:nvSpPr>
        <p:spPr>
          <a:xfrm>
            <a:off x="5451777" y="3548613"/>
            <a:ext cx="324413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Image Source: Learn and Lead</a:t>
            </a:r>
            <a:endParaRPr lang="en-US" b="0" dirty="0">
              <a:effectLst/>
            </a:endParaRP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13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0AA4D-BE0D-0E50-7AE6-462DB2740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Citează sursele tale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7F922-30E3-2381-048F-0F0136270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2000" dirty="0"/>
              <a:t>Citatele sunt cele care dau credit pentru ideea, cuvintele etc</a:t>
            </a:r>
            <a:r>
              <a:rPr lang="en-US" sz="2000" dirty="0"/>
              <a:t>.</a:t>
            </a:r>
          </a:p>
          <a:p>
            <a:r>
              <a:rPr lang="ro-RO" sz="2000" dirty="0"/>
              <a:t>Puteți cita </a:t>
            </a:r>
            <a:r>
              <a:rPr lang="en-US" sz="2000" dirty="0"/>
              <a:t>website</a:t>
            </a:r>
            <a:r>
              <a:rPr lang="ro-RO" sz="2000" dirty="0"/>
              <a:t>-uri</a:t>
            </a:r>
            <a:r>
              <a:rPr lang="en-US" sz="2000" dirty="0"/>
              <a:t>, </a:t>
            </a:r>
            <a:r>
              <a:rPr lang="ro-RO" sz="2000" dirty="0"/>
              <a:t>articole</a:t>
            </a:r>
            <a:r>
              <a:rPr lang="en-US" sz="2000" dirty="0"/>
              <a:t>, </a:t>
            </a:r>
            <a:r>
              <a:rPr lang="en-US" sz="2000" dirty="0" err="1"/>
              <a:t>exper</a:t>
            </a:r>
            <a:r>
              <a:rPr lang="ro-RO" sz="2000" dirty="0"/>
              <a:t>ți</a:t>
            </a:r>
            <a:r>
              <a:rPr lang="en-US" sz="2000" dirty="0"/>
              <a:t>, </a:t>
            </a:r>
            <a:r>
              <a:rPr lang="ro-RO" sz="2000" dirty="0"/>
              <a:t> alte echipe</a:t>
            </a:r>
            <a:r>
              <a:rPr lang="en-US" sz="2000" dirty="0"/>
              <a:t>, etc. </a:t>
            </a:r>
          </a:p>
          <a:p>
            <a:r>
              <a:rPr lang="ro-RO" sz="2000" dirty="0"/>
              <a:t>Î</a:t>
            </a:r>
            <a:r>
              <a:rPr lang="en-US" sz="2000" dirty="0"/>
              <a:t>n </a:t>
            </a:r>
            <a:r>
              <a:rPr lang="en-US" sz="2000" i="1" dirty="0"/>
              <a:t>FIRST</a:t>
            </a:r>
            <a:r>
              <a:rPr lang="en-US" sz="2000" dirty="0"/>
              <a:t> LEGO League, </a:t>
            </a:r>
            <a:r>
              <a:rPr lang="ro-RO" sz="2000" dirty="0"/>
              <a:t>citatele nu trebuie să urmeze un anume format.</a:t>
            </a:r>
            <a:endParaRPr lang="en-US" sz="2000" dirty="0"/>
          </a:p>
          <a:p>
            <a:r>
              <a:rPr lang="ro-RO" sz="2000" dirty="0"/>
              <a:t>Să urmărească un anume autor, website sau link este un bun loc de a începe pentru un elev</a:t>
            </a:r>
            <a:r>
              <a:rPr lang="en-US" sz="2000" dirty="0"/>
              <a:t>.</a:t>
            </a:r>
          </a:p>
          <a:p>
            <a:r>
              <a:rPr lang="ro-RO" sz="2000" dirty="0"/>
              <a:t> Citește următorul ghid</a:t>
            </a:r>
            <a:r>
              <a:rPr lang="en-US" sz="2000" dirty="0"/>
              <a:t>: https://guides.lib.uw.edu/research/citations/citationwhat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55C93B-20EA-3D09-BCA7-3CF766C87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6/01/2023</a:t>
            </a:r>
            <a:endParaRPr lang="en-US" dirty="0"/>
          </a:p>
        </p:txBody>
      </p:sp>
      <p:pic>
        <p:nvPicPr>
          <p:cNvPr id="7" name="Picture 6" descr="A picture containing text, font, screenshot, line&#10;&#10;Description automatically generated">
            <a:extLst>
              <a:ext uri="{FF2B5EF4-FFF2-40B4-BE49-F238E27FC236}">
                <a16:creationId xmlns:a16="http://schemas.microsoft.com/office/drawing/2014/main" id="{E0A150E6-89E3-526C-B9DB-9CBC0D1822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754" y="4662527"/>
            <a:ext cx="3759375" cy="150799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F757592-D6AD-1754-E741-F7A185FBC56D}"/>
              </a:ext>
            </a:extLst>
          </p:cNvPr>
          <p:cNvSpPr txBox="1"/>
          <p:nvPr/>
        </p:nvSpPr>
        <p:spPr>
          <a:xfrm>
            <a:off x="5596895" y="5678953"/>
            <a:ext cx="220358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Image Source: https://</a:t>
            </a:r>
            <a:r>
              <a:rPr lang="en-US" sz="1050" dirty="0" err="1"/>
              <a:t>guides.library.unk.edu</a:t>
            </a:r>
            <a:r>
              <a:rPr lang="en-US" sz="1050" dirty="0"/>
              <a:t>/</a:t>
            </a:r>
            <a:r>
              <a:rPr lang="en-US" sz="1050" dirty="0" err="1"/>
              <a:t>c.php?g</a:t>
            </a:r>
            <a:r>
              <a:rPr lang="en-US" sz="1050" dirty="0"/>
              <a:t>=710678&amp;p=5051044</a:t>
            </a:r>
          </a:p>
        </p:txBody>
      </p:sp>
    </p:spTree>
    <p:extLst>
      <p:ext uri="{BB962C8B-B14F-4D97-AF65-F5344CB8AC3E}">
        <p14:creationId xmlns:p14="http://schemas.microsoft.com/office/powerpoint/2010/main" val="2104990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0AA4D-BE0D-0E50-7AE6-462DB2740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Prezentarea cercetărilor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7F922-30E3-2381-048F-0F0136270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91" y="1659486"/>
            <a:ext cx="8238707" cy="4353215"/>
          </a:xfrm>
        </p:spPr>
        <p:txBody>
          <a:bodyPr>
            <a:normAutofit fontScale="62500" lnSpcReduction="20000"/>
          </a:bodyPr>
          <a:lstStyle/>
          <a:p>
            <a:r>
              <a:rPr lang="ro-RO" dirty="0"/>
              <a:t>Să reușești să comunici eficient ceea ce ați descoperit în timpul cercetărilor este o parte importantă în </a:t>
            </a:r>
            <a:r>
              <a:rPr lang="en-US" dirty="0"/>
              <a:t>FIRST LEGO League</a:t>
            </a:r>
          </a:p>
          <a:p>
            <a:r>
              <a:rPr lang="ro-RO" dirty="0"/>
              <a:t>Aveți nevoie să comunicați informațiile colegilor de echipă, experților, și juraților</a:t>
            </a:r>
            <a:r>
              <a:rPr lang="en-US" dirty="0"/>
              <a:t>. </a:t>
            </a:r>
          </a:p>
          <a:p>
            <a:r>
              <a:rPr lang="ro-RO" dirty="0"/>
              <a:t>Sunt multe moduri de a realiza comunicarea a ceea ce ați descoperit</a:t>
            </a:r>
            <a:r>
              <a:rPr lang="en-US" dirty="0"/>
              <a:t>:</a:t>
            </a:r>
          </a:p>
          <a:p>
            <a:pPr lvl="1"/>
            <a:r>
              <a:rPr lang="ro-RO" dirty="0"/>
              <a:t>Unele informații</a:t>
            </a:r>
            <a:r>
              <a:rPr lang="en-US" dirty="0"/>
              <a:t>,</a:t>
            </a:r>
            <a:r>
              <a:rPr lang="ro-RO" dirty="0"/>
              <a:t> ca soluția existentă, pot fi prezentate într-un tabel de comparație</a:t>
            </a:r>
            <a:r>
              <a:rPr lang="en-US" dirty="0"/>
              <a:t>. </a:t>
            </a:r>
          </a:p>
          <a:p>
            <a:pPr lvl="1"/>
            <a:r>
              <a:rPr lang="ro-RO" dirty="0"/>
              <a:t>Un grafic tip plăcintă poate fi util pentru alte informații</a:t>
            </a:r>
            <a:r>
              <a:rPr lang="en-US" dirty="0"/>
              <a:t>.</a:t>
            </a:r>
          </a:p>
          <a:p>
            <a:pPr lvl="1"/>
            <a:r>
              <a:rPr lang="ro-RO" dirty="0"/>
              <a:t>Dacă distribuii datele din sondaje, trebuie să incluzi în comunicare câți oameni au răspuns la acestea.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55C93B-20EA-3D09-BCA7-3CF766C87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6/01/2023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773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1800" dirty="0"/>
              <a:t>Această lecție a fost scrisă de </a:t>
            </a:r>
            <a:r>
              <a:rPr lang="en-US" sz="1800" dirty="0"/>
              <a:t> Arvind </a:t>
            </a:r>
            <a:r>
              <a:rPr lang="ro-RO" sz="1800" dirty="0"/>
              <a:t>și</a:t>
            </a:r>
            <a:r>
              <a:rPr lang="en-US" sz="1800" dirty="0"/>
              <a:t> Sanjay Seshan</a:t>
            </a:r>
          </a:p>
          <a:p>
            <a:r>
              <a:rPr lang="en-US" sz="1800" dirty="0"/>
              <a:t>M</a:t>
            </a:r>
            <a:r>
              <a:rPr lang="ro-RO" sz="1800" dirty="0"/>
              <a:t>ai multe lecții despre </a:t>
            </a:r>
            <a:r>
              <a:rPr lang="en-US" sz="1800" dirty="0"/>
              <a:t>FIRST LEGO League </a:t>
            </a:r>
            <a:r>
              <a:rPr lang="ro-RO" sz="1800" dirty="0"/>
              <a:t>sunt disponibile pe </a:t>
            </a:r>
            <a:r>
              <a:rPr lang="en-US" sz="1800" dirty="0">
                <a:solidFill>
                  <a:srgbClr val="0070C0"/>
                </a:solidFill>
                <a:hlinkClick r:id="rId3"/>
              </a:rPr>
              <a:t>www.flltutorials.com</a:t>
            </a:r>
            <a:endParaRPr lang="ro-RO" sz="1800" dirty="0">
              <a:solidFill>
                <a:srgbClr val="0070C0"/>
              </a:solidFill>
            </a:endParaRPr>
          </a:p>
          <a:p>
            <a:r>
              <a:rPr lang="ro-RO" sz="1800" dirty="0">
                <a:solidFill>
                  <a:srgbClr val="0070C0"/>
                </a:solidFill>
              </a:rPr>
              <a:t>Această lecție a fost tradusă în limba romană de echipa FTC Rosophia #21455</a:t>
            </a:r>
            <a:endParaRPr lang="en-US" sz="1800" dirty="0">
              <a:solidFill>
                <a:srgbClr val="0070C0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6/01/2023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7627" y="3458311"/>
            <a:ext cx="7451126" cy="1804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90213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gineeringJournal" id="{97721FB4-21DC-6D4C-AC10-5E4545120761}" vid="{EB585347-F0B4-B74F-BF80-5185492EFC1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FLLTutorialsTemplate</Template>
  <TotalTime>9956</TotalTime>
  <Words>699</Words>
  <Application>Microsoft Office PowerPoint</Application>
  <PresentationFormat>On-screen Show (4:3)</PresentationFormat>
  <Paragraphs>60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Gill Sans MT</vt:lpstr>
      <vt:lpstr>Wingdings 2</vt:lpstr>
      <vt:lpstr>Dividend</vt:lpstr>
      <vt:lpstr>Cum faceți cercetarea?</vt:lpstr>
      <vt:lpstr>De ce să înveți acest proces?</vt:lpstr>
      <vt:lpstr>Cele 5 mari părți ale cercetării</vt:lpstr>
      <vt:lpstr>Selectați cuvinte cheie</vt:lpstr>
      <vt:lpstr>Utilizați surse de încredere</vt:lpstr>
      <vt:lpstr>Luați notițe</vt:lpstr>
      <vt:lpstr>Citează sursele tale</vt:lpstr>
      <vt:lpstr>Prezentarea cercetărilor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Sanjay Seshan</dc:creator>
  <cp:lastModifiedBy>marinela</cp:lastModifiedBy>
  <cp:revision>72</cp:revision>
  <cp:lastPrinted>2017-09-27T10:53:54Z</cp:lastPrinted>
  <dcterms:created xsi:type="dcterms:W3CDTF">2017-08-13T17:46:18Z</dcterms:created>
  <dcterms:modified xsi:type="dcterms:W3CDTF">2023-08-23T06:06:36Z</dcterms:modified>
</cp:coreProperties>
</file>